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07" r:id="rId4"/>
    <p:sldId id="306" r:id="rId5"/>
    <p:sldId id="329" r:id="rId6"/>
    <p:sldId id="331" r:id="rId7"/>
    <p:sldId id="324" r:id="rId8"/>
    <p:sldId id="325" r:id="rId9"/>
    <p:sldId id="330" r:id="rId10"/>
    <p:sldId id="317" r:id="rId11"/>
    <p:sldId id="318" r:id="rId12"/>
    <p:sldId id="321" r:id="rId13"/>
    <p:sldId id="319" r:id="rId14"/>
    <p:sldId id="322" r:id="rId15"/>
    <p:sldId id="323" r:id="rId16"/>
    <p:sldId id="320" r:id="rId17"/>
    <p:sldId id="311" r:id="rId18"/>
    <p:sldId id="326" r:id="rId19"/>
    <p:sldId id="303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0C1DB9-E526-7103-B8E0-649458ACAF75}" name="Desjarlais, Nathan@CDPR" initials="DN" userId="S::Nathan.Desjarlais@cdpr.ca.gov::f820519a-6678-4590-a995-c58b84378d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DD"/>
    <a:srgbClr val="FAF9F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84606" autoAdjust="0"/>
  </p:normalViewPr>
  <p:slideViewPr>
    <p:cSldViewPr snapToGrid="0">
      <p:cViewPr varScale="1">
        <p:scale>
          <a:sx n="93" d="100"/>
          <a:sy n="93" d="100"/>
        </p:scale>
        <p:origin x="882" y="96"/>
      </p:cViewPr>
      <p:guideLst/>
    </p:cSldViewPr>
  </p:slideViewPr>
  <p:outlineViewPr>
    <p:cViewPr>
      <p:scale>
        <a:sx n="33" d="100"/>
        <a:sy n="33" d="100"/>
      </p:scale>
      <p:origin x="0" y="-110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E47F52-78CE-EFD4-5432-3630578E56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60150-1491-68ED-3D02-2396C25FD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D0F23-8087-A1BC-7B7C-8A0C11B08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B11EC-D336-487B-8966-9B2AB19D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DF011A-236A-4CD4-9890-CFB771E1DBD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582FBC-791F-4B41-B283-56FA9C8B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4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1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8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9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3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FDA9-78A9-4A9F-BCE5-7DD3C1233B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4843-7F4A-4B19-9F91-FE5DA9D7A27A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4845" y="6135808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DB4F-4DD2-4255-95FF-335A095B2EEE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B890-A8AA-4CCB-8F58-CFB2CDEFB7B7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4844" y="6139230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64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DDAE-1F71-41AA-A9E6-C62052914904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4A4B-5084-4EE2-A154-E94EFB5A7078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33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7274-A4D7-46BB-8155-76377FAEDD76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E431-4D86-486E-9C94-F2A009407550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EB1E-9D65-4473-94DF-55FCBD8A93F6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7FF2-B4BE-4839-A775-BAFB3F82E60B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2430-7B58-4518-801B-DA0D73A5CBBE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4844" y="6135808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453-01F2-45E2-9EEE-42954A238CD0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4844" y="6135808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4E7D-D650-45E8-A826-1FF14E2AD9A1}" type="datetime1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5863" y="6130537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FF37-DE1C-4219-94C2-C65A9BE8BADA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61B0-2DCA-48C5-8080-B3C813B5EB45}" type="datetime1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5051-20F3-4496-AD52-0A8371494406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51A-8C5D-49D7-813F-959814EACB6D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4845" y="6138998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0156" y="64875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9076" y="61305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5372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8666" y="6130537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27572989@N02/595095460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United_States_Environmental_Protection_Agency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pr.ca.gov/docs/legbills/rulepkgs/22-001/22-001.htm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cdpr.ca.gov/neonicotinoidu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curiouskiwi/22334105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geograph.org.uk/photo/14232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BDAB9-42B9-4804-8008-D12F332BA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B646C-DDAF-4266-A8C5-84777B9D2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28159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California’s New Neonicotinoid Regulations</a:t>
            </a:r>
          </a:p>
        </p:txBody>
      </p:sp>
      <p:pic>
        <p:nvPicPr>
          <p:cNvPr id="4" name="Picture 2" descr="Bee depositing into a honeycomb">
            <a:extLst>
              <a:ext uri="{FF2B5EF4-FFF2-40B4-BE49-F238E27FC236}">
                <a16:creationId xmlns:a16="http://schemas.microsoft.com/office/drawing/2014/main" id="{D49ED7F8-8966-D2CF-401B-6E38AD854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0475"/>
          <a:stretch/>
        </p:blipFill>
        <p:spPr bwMode="auto">
          <a:xfrm>
            <a:off x="6111242" y="-5534"/>
            <a:ext cx="6080758" cy="68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27">
            <a:extLst>
              <a:ext uri="{FF2B5EF4-FFF2-40B4-BE49-F238E27FC236}">
                <a16:creationId xmlns:a16="http://schemas.microsoft.com/office/drawing/2014/main" id="{FD806A9B-2314-4181-A38D-D5B6445B8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79" y="3986523"/>
            <a:ext cx="4226930" cy="84982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PowerPoint Prepared by the California Department of Pesticide Regulations</a:t>
            </a:r>
          </a:p>
          <a:p>
            <a:r>
              <a:rPr lang="en-US" sz="1600" dirty="0">
                <a:solidFill>
                  <a:srgbClr val="FEFFFF"/>
                </a:solidFill>
              </a:rPr>
              <a:t>June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969C-B5D8-5D52-1541-78BA113D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2852FF2-F486-4EEC-8C4F-38380F3F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EA90-578C-E84E-F31A-BA793B47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8" y="624110"/>
            <a:ext cx="9729007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Crop Group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EABE-77B2-E4EC-F6AB-C15D7B6BA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076" y="1770998"/>
            <a:ext cx="6036078" cy="4384977"/>
          </a:xfrm>
          <a:solidFill>
            <a:srgbClr val="F2F0DD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Sections </a:t>
            </a:r>
            <a:r>
              <a:rPr lang="en-US" dirty="0"/>
              <a:t>6990.1 – 6990.16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Three broad crop group categories: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Crops normally harvested </a:t>
            </a:r>
            <a:r>
              <a:rPr lang="en-US" sz="2200" u="sng" dirty="0">
                <a:solidFill>
                  <a:srgbClr val="000000"/>
                </a:solidFill>
              </a:rPr>
              <a:t>before</a:t>
            </a:r>
            <a:r>
              <a:rPr lang="en-US" sz="2200" dirty="0">
                <a:solidFill>
                  <a:srgbClr val="000000"/>
                </a:solidFill>
              </a:rPr>
              <a:t> bloom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Crops normally harvested </a:t>
            </a:r>
            <a:r>
              <a:rPr lang="en-US" sz="2200" u="sng" dirty="0">
                <a:solidFill>
                  <a:srgbClr val="000000"/>
                </a:solidFill>
              </a:rPr>
              <a:t>after</a:t>
            </a:r>
            <a:r>
              <a:rPr lang="en-US" sz="2200" dirty="0">
                <a:solidFill>
                  <a:srgbClr val="000000"/>
                </a:solidFill>
              </a:rPr>
              <a:t> bloom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Certain other crops where DPR was not able to determine the combinations of application rates and timings that are safe or low risk to pollinators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69B3044-8398-5158-D593-D4601EB36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/>
        </p:blipFill>
        <p:spPr>
          <a:xfrm>
            <a:off x="7189422" y="1770998"/>
            <a:ext cx="4534676" cy="43650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13C46-0AB2-F032-5727-12F98C92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7CA2-2B08-4BE1-8A2D-9A834D91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21" y="667820"/>
            <a:ext cx="10181690" cy="1021426"/>
          </a:xfrm>
        </p:spPr>
        <p:txBody>
          <a:bodyPr>
            <a:normAutofit/>
          </a:bodyPr>
          <a:lstStyle/>
          <a:p>
            <a:r>
              <a:rPr lang="en-US" sz="3200" dirty="0"/>
              <a:t>Crops Which Are Normally Harvested Before Bloom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7D5A5-E61D-C872-15E4-44093213AC1E}"/>
              </a:ext>
            </a:extLst>
          </p:cNvPr>
          <p:cNvSpPr txBox="1">
            <a:spLocks/>
          </p:cNvSpPr>
          <p:nvPr/>
        </p:nvSpPr>
        <p:spPr>
          <a:xfrm>
            <a:off x="1520575" y="1718340"/>
            <a:ext cx="4952065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Crop groups (example crops)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899" y="2126752"/>
            <a:ext cx="5489534" cy="4348232"/>
          </a:xfrm>
          <a:solidFill>
            <a:srgbClr val="F2F0DD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Bulb vegetables (e.g., garlic)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Herbs and spices (e.g., basil, thyme)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Leafy Vegetables including Brassica (e.g., asparagus, celery, broccoli, kale, lettuce, spinach)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Certain miscellaneous crops (artichokes)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Certain root and tuber vegetables normally harvested before bloom (e.g., carrots, beets, parsnips, radishes)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917FEA-D917-6B48-0739-ECAE1D1E6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r="22616" b="18728"/>
          <a:stretch/>
        </p:blipFill>
        <p:spPr>
          <a:xfrm>
            <a:off x="9603124" y="5123580"/>
            <a:ext cx="2476125" cy="1351403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E752B7F-3F4A-5E80-F6AE-5BC307C4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t="21138"/>
          <a:stretch/>
        </p:blipFill>
        <p:spPr>
          <a:xfrm>
            <a:off x="9647333" y="1571798"/>
            <a:ext cx="2431916" cy="1678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AAD54-9CEE-7731-AE64-E9B59AF49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r="30650"/>
          <a:stretch/>
        </p:blipFill>
        <p:spPr>
          <a:xfrm>
            <a:off x="6811766" y="1517054"/>
            <a:ext cx="2702025" cy="4957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EFF53E-B74A-26EE-5B4D-D80306D4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9" r="50000" b="30337"/>
          <a:stretch/>
        </p:blipFill>
        <p:spPr>
          <a:xfrm>
            <a:off x="9894013" y="3459665"/>
            <a:ext cx="1962364" cy="13915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9687F-34EC-F7DA-CC95-DE691DFB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8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2B0263-228F-5BED-73D8-0BDF33CE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95" y="503434"/>
            <a:ext cx="10181690" cy="1031700"/>
          </a:xfrm>
        </p:spPr>
        <p:txBody>
          <a:bodyPr>
            <a:noAutofit/>
          </a:bodyPr>
          <a:lstStyle/>
          <a:p>
            <a:r>
              <a:rPr lang="en-US" sz="3200" dirty="0"/>
              <a:t>Restrictions on Crops Which Are Normally Harvested Before Bloom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8722" y="1993187"/>
            <a:ext cx="5825381" cy="4541177"/>
          </a:xfrm>
          <a:solidFill>
            <a:srgbClr val="F2F0DD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When the crop is harvested before bloom, the crop is not subject to the article. Follow neonicotinoid product label instructions.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However, if the crop will bloom (e.g., for seed production), neonicotinoid use is prohibited on the crop.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For root and tuber vegetables harvested </a:t>
            </a:r>
            <a:r>
              <a:rPr lang="en-US" sz="2200" u="sng" dirty="0"/>
              <a:t>after</a:t>
            </a:r>
            <a:r>
              <a:rPr lang="en-US" sz="2200" dirty="0"/>
              <a:t> bloom or grown for seed, follow next section instead</a:t>
            </a:r>
            <a:endParaRPr lang="it-IT" sz="2200" dirty="0"/>
          </a:p>
          <a:p>
            <a:pPr marL="1257300" lvl="2" indent="-45720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7B2378-D1EC-D7CE-F037-47CBF516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7584931" y="1940014"/>
            <a:ext cx="4318355" cy="26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3CF75-4804-F046-0238-8727B066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4931" y="4845705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artichoke blossoms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032F4-B4E7-8E2A-3292-BAA6F0E5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 descr="Link to photo of artichoke blossom, almond blossoms with bee. Link to licensing requirements of the photo.">
            <a:extLst>
              <a:ext uri="{FF2B5EF4-FFF2-40B4-BE49-F238E27FC236}">
                <a16:creationId xmlns:a16="http://schemas.microsoft.com/office/drawing/2014/main" id="{2D8C6032-1116-81DE-345D-FC9FC1847A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84931" y="4659137"/>
            <a:ext cx="4318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27572989@N02/59509546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4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7CA2-2B08-4BE1-8A2D-9A834D91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79" y="523982"/>
            <a:ext cx="7572034" cy="1222625"/>
          </a:xfrm>
        </p:spPr>
        <p:txBody>
          <a:bodyPr/>
          <a:lstStyle/>
          <a:p>
            <a:r>
              <a:rPr lang="en-US" dirty="0"/>
              <a:t>Crops Which Are Normally Harvested After Bloom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FD265-4177-378F-333A-9FFD8FD7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6079" y="1969475"/>
            <a:ext cx="4735525" cy="576262"/>
          </a:xfrm>
        </p:spPr>
        <p:txBody>
          <a:bodyPr/>
          <a:lstStyle/>
          <a:p>
            <a:r>
              <a:rPr lang="en-US" b="1" dirty="0"/>
              <a:t>Crop groups (example crops)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6061" y="2548966"/>
            <a:ext cx="4232950" cy="3863866"/>
          </a:xfrm>
          <a:solidFill>
            <a:srgbClr val="F2F0DD"/>
          </a:solidFill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Berries and small fruits (</a:t>
            </a:r>
            <a:r>
              <a:rPr lang="en-US" sz="2400" dirty="0"/>
              <a:t>e.g., </a:t>
            </a:r>
            <a:r>
              <a:rPr lang="it-IT" dirty="0"/>
              <a:t>grape, raspberry)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Cereal grains* (</a:t>
            </a:r>
            <a:r>
              <a:rPr lang="en-US" sz="2400" dirty="0"/>
              <a:t>e.g., </a:t>
            </a:r>
            <a:r>
              <a:rPr lang="it-IT" dirty="0"/>
              <a:t>corn)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Citrus fruits (</a:t>
            </a:r>
            <a:r>
              <a:rPr lang="en-US" sz="2400" dirty="0"/>
              <a:t>e.g., </a:t>
            </a:r>
            <a:r>
              <a:rPr lang="it-IT" dirty="0"/>
              <a:t>lemon, orange)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Cucurbit vegetables (</a:t>
            </a:r>
            <a:r>
              <a:rPr lang="en-US" sz="2400" dirty="0"/>
              <a:t>e.g., </a:t>
            </a:r>
            <a:r>
              <a:rPr lang="it-IT" dirty="0"/>
              <a:t>cucumber, pumpkin)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Fruiting vegetables (</a:t>
            </a:r>
            <a:r>
              <a:rPr lang="en-US" sz="2400" dirty="0"/>
              <a:t>e.g., </a:t>
            </a:r>
            <a:r>
              <a:rPr lang="it-IT" dirty="0"/>
              <a:t>tomato)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Legume vegetables (</a:t>
            </a:r>
            <a:r>
              <a:rPr lang="en-US" sz="2400" dirty="0"/>
              <a:t>e.g., </a:t>
            </a:r>
            <a:r>
              <a:rPr lang="it-IT" dirty="0"/>
              <a:t>bean, pea)</a:t>
            </a:r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52A31-5A94-14BB-D84A-2D5D8E0D7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0095" y="2876227"/>
            <a:ext cx="4542010" cy="3354060"/>
          </a:xfrm>
          <a:solidFill>
            <a:srgbClr val="F2F0DD"/>
          </a:solidFill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Oilseed crops (</a:t>
            </a:r>
            <a:r>
              <a:rPr lang="en-US" sz="2400" dirty="0"/>
              <a:t>e.g., </a:t>
            </a:r>
            <a:r>
              <a:rPr lang="it-IT" dirty="0"/>
              <a:t>canola, sunflower)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Pome fruits (</a:t>
            </a:r>
            <a:r>
              <a:rPr lang="en-US" sz="2400" dirty="0"/>
              <a:t>e.g., </a:t>
            </a:r>
            <a:r>
              <a:rPr lang="it-IT" dirty="0"/>
              <a:t>apple, pear)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Other root and tuber vegetables (</a:t>
            </a:r>
            <a:r>
              <a:rPr lang="en-US" sz="2400" dirty="0"/>
              <a:t>e.g., </a:t>
            </a:r>
            <a:r>
              <a:rPr lang="it-IT" dirty="0"/>
              <a:t>potatoes)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Stone fruits (</a:t>
            </a:r>
            <a:r>
              <a:rPr lang="en-US" sz="2400" dirty="0"/>
              <a:t>e.g., </a:t>
            </a:r>
            <a:r>
              <a:rPr lang="it-IT" dirty="0"/>
              <a:t>cherry, peach)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Tree nuts (</a:t>
            </a:r>
            <a:r>
              <a:rPr lang="en-US" sz="2400" dirty="0"/>
              <a:t>e.g., </a:t>
            </a:r>
            <a:r>
              <a:rPr lang="it-IT" dirty="0"/>
              <a:t>almond, walnut)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A059-FC6D-070D-B73E-1026FB6B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13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5AF7A05-7076-63A0-2A10-DDDEBB1B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15719"/>
          <a:stretch/>
        </p:blipFill>
        <p:spPr bwMode="auto">
          <a:xfrm>
            <a:off x="9797564" y="128965"/>
            <a:ext cx="2309082" cy="22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F4A38-FB35-3BF7-86EE-B340635C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9581" y="2306814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Strawberry plant</a:t>
            </a:r>
          </a:p>
        </p:txBody>
      </p:sp>
    </p:spTree>
    <p:extLst>
      <p:ext uri="{BB962C8B-B14F-4D97-AF65-F5344CB8AC3E}">
        <p14:creationId xmlns:p14="http://schemas.microsoft.com/office/powerpoint/2010/main" val="273727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7CA2-2B08-4BE1-8A2D-9A834D91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16" y="624110"/>
            <a:ext cx="9982643" cy="1280890"/>
          </a:xfrm>
        </p:spPr>
        <p:txBody>
          <a:bodyPr/>
          <a:lstStyle/>
          <a:p>
            <a:r>
              <a:rPr lang="en-US" dirty="0"/>
              <a:t>Restrictions on Crops Which Are Normally Harvested After Bloom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9753" y="1983441"/>
            <a:ext cx="5784349" cy="4376261"/>
          </a:xfrm>
          <a:solidFill>
            <a:srgbClr val="F2F0DD"/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300" dirty="0"/>
              <a:t>Use is prohibited during bloom.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300" dirty="0"/>
              <a:t>Additional use restrictions if multiple AIs </a:t>
            </a:r>
            <a:r>
              <a:rPr lang="en-US" sz="2300" b="1" u="sng" dirty="0"/>
              <a:t>or</a:t>
            </a:r>
            <a:r>
              <a:rPr lang="en-US" sz="2300" dirty="0"/>
              <a:t> both soil and foliar application methods are used on the crop during the growing season.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300" dirty="0"/>
              <a:t>Additional use restrictions if managed pollinators will be used with the crop during the growing season.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300" dirty="0"/>
              <a:t>Additional restrictions for certain crops.</a:t>
            </a:r>
          </a:p>
          <a:p>
            <a:endParaRPr lang="en-US" dirty="0"/>
          </a:p>
        </p:txBody>
      </p:sp>
      <p:pic>
        <p:nvPicPr>
          <p:cNvPr id="6146" name="Picture 2" descr="Oranges growing on a tree">
            <a:extLst>
              <a:ext uri="{FF2B5EF4-FFF2-40B4-BE49-F238E27FC236}">
                <a16:creationId xmlns:a16="http://schemas.microsoft.com/office/drawing/2014/main" id="{8346239F-3E9F-0B2B-3D45-47F2547D9E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4505" y="1556060"/>
            <a:ext cx="4199528" cy="30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6142B-6096-3B83-A16D-A78F1A323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84931" y="4697295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CF90-7DED-48D5-FE87-DC28B1D5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844" y="6218000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5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D935CD-27BE-31D1-5FB2-EB84D89B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16" y="624110"/>
            <a:ext cx="9982643" cy="1280890"/>
          </a:xfrm>
        </p:spPr>
        <p:txBody>
          <a:bodyPr/>
          <a:lstStyle/>
          <a:p>
            <a:r>
              <a:rPr lang="en-US" dirty="0"/>
              <a:t>Other Crops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293E29-2843-60F3-05A7-C7A1810BD06B}"/>
              </a:ext>
            </a:extLst>
          </p:cNvPr>
          <p:cNvSpPr txBox="1">
            <a:spLocks/>
          </p:cNvSpPr>
          <p:nvPr/>
        </p:nvSpPr>
        <p:spPr>
          <a:xfrm>
            <a:off x="1779551" y="1666381"/>
            <a:ext cx="4735525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Crop groups (example crops)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8315" y="2189251"/>
            <a:ext cx="5404205" cy="2802585"/>
          </a:xfrm>
          <a:solidFill>
            <a:srgbClr val="F2F0DD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Tropical and subtropical fruit, edible peel (</a:t>
            </a:r>
            <a:r>
              <a:rPr lang="en-US" sz="2000" dirty="0"/>
              <a:t>e.g., </a:t>
            </a:r>
            <a:r>
              <a:rPr lang="en-US" sz="2200" dirty="0"/>
              <a:t>date, fig, olive)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Tropical and subtropical fruit, inedible peel (</a:t>
            </a:r>
            <a:r>
              <a:rPr lang="en-US" sz="2000" dirty="0"/>
              <a:t>e.g., </a:t>
            </a:r>
            <a:r>
              <a:rPr lang="en-US" sz="2200" dirty="0"/>
              <a:t>avocado, pomegranate, prickly pear fruit)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Certain miscellaneous crops (coffee and peanuts)</a:t>
            </a:r>
            <a:endParaRPr lang="it-IT" sz="2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4536FC-A546-6F3C-3737-2C4B5AA69B22}"/>
              </a:ext>
            </a:extLst>
          </p:cNvPr>
          <p:cNvSpPr txBox="1">
            <a:spLocks/>
          </p:cNvSpPr>
          <p:nvPr/>
        </p:nvSpPr>
        <p:spPr>
          <a:xfrm>
            <a:off x="1801816" y="5276087"/>
            <a:ext cx="5389557" cy="1280891"/>
          </a:xfrm>
          <a:prstGeom prst="rect">
            <a:avLst/>
          </a:prstGeom>
          <a:solidFill>
            <a:srgbClr val="F2F0DD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800" dirty="0"/>
              <a:t>Reminder: These are the crops where DPR was not able to determine the combinations of application rates and timings that are safe or low risk to pollinators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Olive branch">
            <a:extLst>
              <a:ext uri="{FF2B5EF4-FFF2-40B4-BE49-F238E27FC236}">
                <a16:creationId xmlns:a16="http://schemas.microsoft.com/office/drawing/2014/main" id="{DEF0BF99-44E5-B32F-04C8-5F4D4B77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96" y="2704768"/>
            <a:ext cx="4219109" cy="28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E15D4-1071-74AA-4C70-0C1EFD43E7D9}"/>
              </a:ext>
            </a:extLst>
          </p:cNvPr>
          <p:cNvSpPr txBox="1"/>
          <p:nvPr/>
        </p:nvSpPr>
        <p:spPr>
          <a:xfrm>
            <a:off x="7562643" y="5516820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olive tree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DC82A-1A2C-B400-DFD8-B6D2598F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844" y="6207726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2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83FB84-82FC-3A0C-7B71-FF56A299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16" y="624110"/>
            <a:ext cx="9982643" cy="1280890"/>
          </a:xfrm>
        </p:spPr>
        <p:txBody>
          <a:bodyPr/>
          <a:lstStyle/>
          <a:p>
            <a:r>
              <a:rPr lang="en-US" dirty="0"/>
              <a:t>Restrictions on Other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467-5623-CF79-6968-66173A24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0849" y="2133600"/>
            <a:ext cx="5372227" cy="3777622"/>
          </a:xfrm>
          <a:solidFill>
            <a:srgbClr val="F2F0DD"/>
          </a:solidFill>
        </p:spPr>
        <p:txBody>
          <a:bodyPr>
            <a:noAutofit/>
          </a:bodyPr>
          <a:lstStyle/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200" dirty="0"/>
              <a:t>Use is prohibited during bloom.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200" dirty="0"/>
              <a:t>Only one neonicotinoid AI is permitted per growing season.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200" dirty="0"/>
              <a:t>Only one application method (soil or foliar) is permitted per growing season.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200" dirty="0"/>
              <a:t>If managed pollinators will be used with the crop, neonicotinoid use is prohibited.</a:t>
            </a:r>
          </a:p>
          <a:p>
            <a:endParaRPr lang="en-US" dirty="0"/>
          </a:p>
        </p:txBody>
      </p:sp>
      <p:pic>
        <p:nvPicPr>
          <p:cNvPr id="8194" name="Picture 2" descr="A bee on a flower">
            <a:extLst>
              <a:ext uri="{FF2B5EF4-FFF2-40B4-BE49-F238E27FC236}">
                <a16:creationId xmlns:a16="http://schemas.microsoft.com/office/drawing/2014/main" id="{3BE743DD-7DF5-D5E0-624A-DAAD348DE9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34" y="2125663"/>
            <a:ext cx="416932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21F25-64FB-D606-9824-2613DD7CCA28}"/>
              </a:ext>
            </a:extLst>
          </p:cNvPr>
          <p:cNvSpPr txBox="1"/>
          <p:nvPr/>
        </p:nvSpPr>
        <p:spPr>
          <a:xfrm>
            <a:off x="7263334" y="5888540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avocado blossom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4CD1F-C72F-1DC1-E5E3-5F7078D3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6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30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7" name="Rectangle 44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F69F17E5-3D86-481F-BD59-9D198A750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Timeline &amp; Next Steps in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0362" y="2040467"/>
            <a:ext cx="4961039" cy="38707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Regulation filed with Secretary of State on 4/10/23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Regulation effective 1/1/24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DPR planning outreach activities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F18618-4DF6-22DB-9E0C-C1EF39C7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-2" b="-2"/>
          <a:stretch/>
        </p:blipFill>
        <p:spPr>
          <a:xfrm>
            <a:off x="7736146" y="624111"/>
            <a:ext cx="3768466" cy="26273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D8114-1BF4-A2D8-8F77-0BE387BAF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EB10700-F302-4C27-944C-DA08E7888EE3}" type="slidenum">
              <a:rPr lang="en-US" sz="1900" smtClean="0">
                <a:solidFill>
                  <a:srgbClr val="FE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>
              <a:solidFill>
                <a:srgbClr val="FEFFFF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BF2A83E-F0EF-42CE-8590-DE74E88FF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r="-2" b="-2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Last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60" y="1547768"/>
            <a:ext cx="6332406" cy="5068791"/>
          </a:xfrm>
          <a:solidFill>
            <a:srgbClr val="F2F0DD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The neonicotinoid AIs are currently undergoing Registration Review at EPA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Feb 2020: Released Proposed Interim Decisions (</a:t>
            </a:r>
            <a:r>
              <a:rPr lang="en-US" dirty="0" err="1"/>
              <a:t>PIDs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Fall 2023: Anticipate releasing amended </a:t>
            </a:r>
            <a:r>
              <a:rPr lang="en-US" dirty="0" err="1"/>
              <a:t>PIDs</a:t>
            </a:r>
            <a:r>
              <a:rPr lang="en-US" dirty="0"/>
              <a:t> that will include additional mitigation measures to reduce neonicotinoid exposures for non-target organisms, including some listed species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2024: Anticipates releasing Interim Decision and final listed species biological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needed label changes to follow</a:t>
            </a:r>
          </a:p>
        </p:txBody>
      </p:sp>
      <p:pic>
        <p:nvPicPr>
          <p:cNvPr id="9" name="Content Placeholder 8" descr="Proposed risk mitigation and regulatory rationale, excerpt of 2020 Imidacloprid PID Table of Contents&#10;">
            <a:extLst>
              <a:ext uri="{FF2B5EF4-FFF2-40B4-BE49-F238E27FC236}">
                <a16:creationId xmlns:a16="http://schemas.microsoft.com/office/drawing/2014/main" id="{0143EA29-FD02-95B0-C0BC-C0D2017383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6121"/>
          <a:stretch/>
        </p:blipFill>
        <p:spPr>
          <a:xfrm>
            <a:off x="6983322" y="1922843"/>
            <a:ext cx="5111016" cy="3710866"/>
          </a:xfr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7C9EF-4F0E-61A4-55EB-1C0D67EC8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68061" y="360667"/>
            <a:ext cx="1428750" cy="1428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189CB-BB05-624D-97F9-ECBEA2B9119A}"/>
              </a:ext>
            </a:extLst>
          </p:cNvPr>
          <p:cNvSpPr txBox="1"/>
          <p:nvPr/>
        </p:nvSpPr>
        <p:spPr>
          <a:xfrm>
            <a:off x="7680430" y="5633709"/>
            <a:ext cx="37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Excerpt of 2020 Imidacloprid </a:t>
            </a:r>
            <a:r>
              <a:rPr lang="en-US" sz="2000" dirty="0" err="1"/>
              <a:t>PID</a:t>
            </a:r>
            <a:r>
              <a:rPr lang="en-US" sz="2000" dirty="0"/>
              <a:t> Table of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5F88-D380-107C-A87A-7911257D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1630" y="121225"/>
            <a:ext cx="3778870" cy="135831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Questions?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782607-67EF-47AC-96DF-A7DE2A28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51FED-1024-4E4A-BE3B-371ABFCD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692CD4C-1BDD-4687-BFFE-33F1462F8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35629-98B4-9206-2809-F30A7CED4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/>
        </p:blipFill>
        <p:spPr>
          <a:xfrm>
            <a:off x="4639732" y="20950"/>
            <a:ext cx="7552267" cy="6857990"/>
          </a:xfrm>
          <a:prstGeom prst="rect">
            <a:avLst/>
          </a:prstGeom>
        </p:spPr>
      </p:pic>
      <p:sp>
        <p:nvSpPr>
          <p:cNvPr id="6" name="Subtitle 3" descr="link to DPR's webpage with information on neonicotinoid use">
            <a:extLst>
              <a:ext uri="{FF2B5EF4-FFF2-40B4-BE49-F238E27FC236}">
                <a16:creationId xmlns:a16="http://schemas.microsoft.com/office/drawing/2014/main" id="{D8E38CDA-2849-B085-CD52-C27367112D57}"/>
              </a:ext>
            </a:extLst>
          </p:cNvPr>
          <p:cNvSpPr txBox="1">
            <a:spLocks/>
          </p:cNvSpPr>
          <p:nvPr/>
        </p:nvSpPr>
        <p:spPr>
          <a:xfrm>
            <a:off x="154903" y="2157601"/>
            <a:ext cx="4329926" cy="2810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EFFFF"/>
                </a:solidFill>
              </a:rPr>
              <a:t>For more information on the regulations, visit the following links: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www.cdpr.ca.gov/neonicotinoiduse/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rgbClr val="FE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1245B-9195-8C5A-D711-2EDFBD390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22" y="274345"/>
            <a:ext cx="1439288" cy="14283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6C56-FCB0-FE8D-9C09-C0F3B68C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FBF92-701E-65A5-08A3-C2EDB8C2D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123" y="4332782"/>
            <a:ext cx="457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https://www.cdpr.ca.gov/docs/legbills/rulepkgs/22-001/22-001.htm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6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9218" y="2133600"/>
            <a:ext cx="4683858" cy="37776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Neonicotinoids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Brief history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Summary of the new regulations</a:t>
            </a:r>
          </a:p>
          <a:p>
            <a:pPr lvl="1">
              <a:spcBef>
                <a:spcPts val="180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/>
              <a:t>Definitions/Scope/Exemptions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Three classes of crops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Restrictions on each class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Timeline and next steps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4F10A4-949B-E1CA-F4AF-9466DCBA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767" y="1448657"/>
            <a:ext cx="4970886" cy="41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2701-4D52-3E9B-FE27-7CD61B33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016" y="6205589"/>
            <a:ext cx="779767" cy="352649"/>
          </a:xfrm>
        </p:spPr>
        <p:txBody>
          <a:bodyPr/>
          <a:lstStyle/>
          <a:p>
            <a:fld id="{0EB10700-F302-4C27-944C-DA08E7888EE3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BADE4B-441B-E8F8-D71C-95F4C76E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30684" y="1463916"/>
            <a:ext cx="5731230" cy="4299641"/>
            <a:chOff x="4562766" y="1821998"/>
            <a:chExt cx="6839995" cy="4783516"/>
          </a:xfrm>
        </p:grpSpPr>
        <p:pic>
          <p:nvPicPr>
            <p:cNvPr id="8" name="Picture 7" descr="Imidacloprid Analytical Standards 138261-41-3, N-12206-100MG">
              <a:extLst>
                <a:ext uri="{FF2B5EF4-FFF2-40B4-BE49-F238E27FC236}">
                  <a16:creationId xmlns:a16="http://schemas.microsoft.com/office/drawing/2014/main" id="{3D8CCF9D-00AF-4BD4-1375-8B0644295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539" y="2028277"/>
              <a:ext cx="2891355" cy="1219981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414148EF-9E8A-4A0C-BE68-A42BC75FCE24}"/>
                </a:ext>
              </a:extLst>
            </p:cNvPr>
            <p:cNvSpPr txBox="1"/>
            <p:nvPr/>
          </p:nvSpPr>
          <p:spPr>
            <a:xfrm>
              <a:off x="5361435" y="3367717"/>
              <a:ext cx="2195564" cy="41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Imidacloprid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C29BD1-AADB-8040-8452-2DA18A01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8302" y="1821998"/>
              <a:ext cx="3065057" cy="1483910"/>
            </a:xfrm>
            <a:prstGeom prst="rect">
              <a:avLst/>
            </a:prstGeom>
          </p:spPr>
        </p:pic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817A959D-C933-AE11-4A5E-BFEA3FAE6410}"/>
                </a:ext>
              </a:extLst>
            </p:cNvPr>
            <p:cNvSpPr txBox="1"/>
            <p:nvPr/>
          </p:nvSpPr>
          <p:spPr>
            <a:xfrm>
              <a:off x="8855009" y="3417172"/>
              <a:ext cx="1968726" cy="41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Dinotefuran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36086E-CE98-679D-E4D6-F05B8A95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2766" y="4299652"/>
              <a:ext cx="3465089" cy="160879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08DE009-FB54-4BC9-9435-648CFDF3CE86}"/>
                </a:ext>
              </a:extLst>
            </p:cNvPr>
            <p:cNvSpPr txBox="1"/>
            <p:nvPr/>
          </p:nvSpPr>
          <p:spPr>
            <a:xfrm>
              <a:off x="5361436" y="6194618"/>
              <a:ext cx="2195563" cy="41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Clothianidin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7C060F9B-E46D-A5AB-CC7C-95172BF75BAD}"/>
                </a:ext>
              </a:extLst>
            </p:cNvPr>
            <p:cNvSpPr txBox="1"/>
            <p:nvPr/>
          </p:nvSpPr>
          <p:spPr>
            <a:xfrm>
              <a:off x="8772396" y="6194618"/>
              <a:ext cx="2195563" cy="41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Thiamethoxam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8AA0B5-D31A-2494-27E9-7C830FC38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302" y="4292196"/>
              <a:ext cx="3134459" cy="161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Neonicotinoids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9355" y="1421551"/>
            <a:ext cx="4151329" cy="4525382"/>
          </a:xfrm>
          <a:noFill/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Developed as alternatives to organophosphates and carbamates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Affect insect central nervous system, resulting in paralysis and death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Systemic pesticides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Absorbed into plants and translocated throughout plant tissues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Residues can be found in the pollen and nectar consumed by bees and other pollinators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13E69-1833-D802-A6F4-70B85F63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886" y="1500214"/>
            <a:ext cx="8726187" cy="4135286"/>
          </a:xfrm>
          <a:noFill/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1994: Imidacloprid first registered for use in California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2008: DPR received adverse effects disclosure that showed potentially harmful effects of imidacloprid to pollinators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2009: The four neonicotinoids entered DPR reevaluation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Limited to uses to produce agricultural food or feed commodities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Did not include trees grown for lumber and wood products, Christmas trees, ornamentals and cut flowers, and turf grown commercially for sod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20DF3-B69C-F1C3-A492-E3EF9072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8209"/>
            <a:ext cx="8911687" cy="1280890"/>
          </a:xfrm>
        </p:spPr>
        <p:txBody>
          <a:bodyPr/>
          <a:lstStyle/>
          <a:p>
            <a:r>
              <a:rPr lang="en-US" dirty="0"/>
              <a:t>Brief History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417" y="2022115"/>
            <a:ext cx="6092574" cy="3977993"/>
          </a:xfrm>
          <a:solidFill>
            <a:srgbClr val="F2F0DD"/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dirty="0"/>
              <a:t>2014: Assembly Bill (AB) 1789 adopted FAC section 12838</a:t>
            </a:r>
          </a:p>
          <a:p>
            <a:pPr>
              <a:spcBef>
                <a:spcPts val="1800"/>
              </a:spcBef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dirty="0"/>
              <a:t>July 2018: Risk Determination submitted to the Legislature</a:t>
            </a:r>
          </a:p>
          <a:p>
            <a:pPr>
              <a:spcBef>
                <a:spcPts val="1800"/>
              </a:spcBef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dirty="0"/>
              <a:t>Feb 2022: Regulation noticed for public comment</a:t>
            </a:r>
          </a:p>
          <a:p>
            <a:pPr>
              <a:spcBef>
                <a:spcPts val="1800"/>
              </a:spcBef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dirty="0"/>
              <a:t>April 2023: Regulation filed with Secretary of State, effective 1/1/24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FF42B2-AFFC-0F2B-77C6-479928BA2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9192" y="628209"/>
            <a:ext cx="4728149" cy="5568709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953E3-DD52-84D5-43E3-0D457A24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AF7CB4B4-5FF3-42DF-BC74-C443B08B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966EFAAC-0A6C-4217-A7FA-191F0A58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74541EDE-9F44-42BF-8C3A-554DA7EFD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86BDF138-E0AE-4A8F-9562-CC8347E84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26AE9E5F-48D9-4400-94D6-9677B296E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CFA6138C-73B8-4803-BAB0-2F471064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9C07CC5D-7375-4501-8160-77E7D60A8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868C6DC0-B87B-4476-8021-A3FFA265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AC81DDB7-3B59-4952-93E3-F543A48ED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42404706-2547-470A-AED8-BDED8CB26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23D64345-DD78-41FA-AD92-85C4667E9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9484D008-88A6-40D9-885C-55E42DF0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FF0A1198-24AC-474B-B872-05AC34CAD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8504BE67-26A2-4464-90DA-F288B8EC4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7854FE0D-7E07-4254-8626-5077B0385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080" name="Freeform 27">
              <a:extLst>
                <a:ext uri="{FF2B5EF4-FFF2-40B4-BE49-F238E27FC236}">
                  <a16:creationId xmlns:a16="http://schemas.microsoft.com/office/drawing/2014/main" id="{75557453-7AB9-4F78-8FAB-B15A306AA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1" name="Freeform 28">
              <a:extLst>
                <a:ext uri="{FF2B5EF4-FFF2-40B4-BE49-F238E27FC236}">
                  <a16:creationId xmlns:a16="http://schemas.microsoft.com/office/drawing/2014/main" id="{C8E097DF-0308-4DE5-AD28-FE0476A61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2" name="Freeform 29">
              <a:extLst>
                <a:ext uri="{FF2B5EF4-FFF2-40B4-BE49-F238E27FC236}">
                  <a16:creationId xmlns:a16="http://schemas.microsoft.com/office/drawing/2014/main" id="{9D7A0294-33DD-44DF-A0FF-1438FAE4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3" name="Freeform 30">
              <a:extLst>
                <a:ext uri="{FF2B5EF4-FFF2-40B4-BE49-F238E27FC236}">
                  <a16:creationId xmlns:a16="http://schemas.microsoft.com/office/drawing/2014/main" id="{D6A7492E-1876-4088-A041-8B348957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4" name="Freeform 31">
              <a:extLst>
                <a:ext uri="{FF2B5EF4-FFF2-40B4-BE49-F238E27FC236}">
                  <a16:creationId xmlns:a16="http://schemas.microsoft.com/office/drawing/2014/main" id="{8B3B1AB1-FC5A-44A6-9C14-55B70E5F6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5" name="Freeform 32">
              <a:extLst>
                <a:ext uri="{FF2B5EF4-FFF2-40B4-BE49-F238E27FC236}">
                  <a16:creationId xmlns:a16="http://schemas.microsoft.com/office/drawing/2014/main" id="{D3ECE19E-6F79-41CB-A3A3-8A982B459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6" name="Freeform 33">
              <a:extLst>
                <a:ext uri="{FF2B5EF4-FFF2-40B4-BE49-F238E27FC236}">
                  <a16:creationId xmlns:a16="http://schemas.microsoft.com/office/drawing/2014/main" id="{63934713-3D56-4B95-9E9C-EAAB80E9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7" name="Freeform 34">
              <a:extLst>
                <a:ext uri="{FF2B5EF4-FFF2-40B4-BE49-F238E27FC236}">
                  <a16:creationId xmlns:a16="http://schemas.microsoft.com/office/drawing/2014/main" id="{6066DA19-4B68-4940-9B57-19A410A4A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8" name="Freeform 35">
              <a:extLst>
                <a:ext uri="{FF2B5EF4-FFF2-40B4-BE49-F238E27FC236}">
                  <a16:creationId xmlns:a16="http://schemas.microsoft.com/office/drawing/2014/main" id="{D222CEDA-915F-44D6-BB98-2FE8C8E5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9" name="Freeform 36">
              <a:extLst>
                <a:ext uri="{FF2B5EF4-FFF2-40B4-BE49-F238E27FC236}">
                  <a16:creationId xmlns:a16="http://schemas.microsoft.com/office/drawing/2014/main" id="{7EB8B5D7-44D1-4600-A956-3B16E655C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0" name="Freeform 37">
              <a:extLst>
                <a:ext uri="{FF2B5EF4-FFF2-40B4-BE49-F238E27FC236}">
                  <a16:creationId xmlns:a16="http://schemas.microsoft.com/office/drawing/2014/main" id="{8632D37C-F995-4E3D-9214-438D1DE02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1" name="Freeform 38">
              <a:extLst>
                <a:ext uri="{FF2B5EF4-FFF2-40B4-BE49-F238E27FC236}">
                  <a16:creationId xmlns:a16="http://schemas.microsoft.com/office/drawing/2014/main" id="{DEDB2695-007C-4F46-8F6B-18FA35E62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09035-BD69-56A2-C07C-D6D6081F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066" y="2514600"/>
            <a:ext cx="5681134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Neonicotinoid Pesticide Exposure Protection Regulation Summary</a:t>
            </a: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BBA05957-EDEF-4883-A731-F887FDF14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5" name="Freeform 33">
            <a:extLst>
              <a:ext uri="{FF2B5EF4-FFF2-40B4-BE49-F238E27FC236}">
                <a16:creationId xmlns:a16="http://schemas.microsoft.com/office/drawing/2014/main" id="{732CD9C9-9903-4E05-9124-58820C4E1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48113-7137-3FF7-5CD8-3E67A140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1" t="502" r="20305" b="-502"/>
          <a:stretch/>
        </p:blipFill>
        <p:spPr bwMode="auto">
          <a:xfrm>
            <a:off x="-17150" y="-14003"/>
            <a:ext cx="3681027" cy="69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FBC11-935C-7492-34F3-EB4D3F1B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4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511" y="624110"/>
            <a:ext cx="9799102" cy="1280890"/>
          </a:xfrm>
        </p:spPr>
        <p:txBody>
          <a:bodyPr>
            <a:normAutofit/>
          </a:bodyPr>
          <a:lstStyle/>
          <a:p>
            <a:r>
              <a:rPr lang="en-US" sz="3600" dirty="0"/>
              <a:t>Three Definitions in Section 6990(a)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905000"/>
            <a:ext cx="7788792" cy="4486274"/>
          </a:xfrm>
          <a:solidFill>
            <a:srgbClr val="F2F0DD"/>
          </a:solidFill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Bloom: the period from the onset of flowering until petal fall is complete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200" dirty="0"/>
              <a:t>Citrus in Fresno, Kern, or Tulare follow 6984(b)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200" dirty="0"/>
              <a:t>Grain crops: heading (inflorescence or tassel emergence) to harvest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Growing season: period of planting to harvest for annual or biennial crops, not more than one year for perennials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Managed pollinators: bees introduced in a field to provide pollination services to the crops in the field</a:t>
            </a:r>
          </a:p>
          <a:p>
            <a:pPr lvl="1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2F24A6-0849-2248-415C-910687BB7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3287"/>
          <a:stretch/>
        </p:blipFill>
        <p:spPr bwMode="auto">
          <a:xfrm>
            <a:off x="8588908" y="1965669"/>
            <a:ext cx="35037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2FCDE-5512-A8A9-A631-457D1020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683" y="6398313"/>
            <a:ext cx="779767" cy="365125"/>
          </a:xfrm>
        </p:spPr>
        <p:txBody>
          <a:bodyPr/>
          <a:lstStyle/>
          <a:p>
            <a:fld id="{0EB10700-F302-4C27-944C-DA08E7888E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4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40E239-4368-8F05-1FF8-6C0A34BB05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5511" y="624110"/>
            <a:ext cx="8668784" cy="12808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4875" y="2133599"/>
            <a:ext cx="6764856" cy="4459705"/>
          </a:xfrm>
          <a:solidFill>
            <a:srgbClr val="F2F0DD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6990(b) limits the regulations to foliar and soil applications of neonicotinoids when used to produce certain agricultural commodities.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Arranged by Crop Groupings found in 40 CFR section 180.41(c) – used for pesticide residue tolerances and referenced on many pesticide labels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Regulations do not apply to neonicotinoid use in non-agricultural (e.g., structural or home use) or non-crop (e.g., parks or cemeteries) settings, or to applications to nursery stock</a:t>
            </a:r>
          </a:p>
          <a:p>
            <a:pPr lvl="1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280C3A-F8BC-C259-8320-B9D4B0167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66" r="2366"/>
          <a:stretch/>
        </p:blipFill>
        <p:spPr bwMode="auto">
          <a:xfrm>
            <a:off x="8065213" y="2291137"/>
            <a:ext cx="4018000" cy="31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 descr="Link to photo of pollination, almond blossoms with bee. Link to licensing requirements of the photo.">
            <a:extLst>
              <a:ext uri="{FF2B5EF4-FFF2-40B4-BE49-F238E27FC236}">
                <a16:creationId xmlns:a16="http://schemas.microsoft.com/office/drawing/2014/main" id="{F1768DBE-F190-1516-E7A9-D265979052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65213" y="5454331"/>
            <a:ext cx="401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curiouskiwi/22334105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3ABEC-FAA0-EAF8-C745-80E9C1CB5B0C}"/>
              </a:ext>
            </a:extLst>
          </p:cNvPr>
          <p:cNvSpPr txBox="1"/>
          <p:nvPr/>
        </p:nvSpPr>
        <p:spPr>
          <a:xfrm>
            <a:off x="8065213" y="5627751"/>
            <a:ext cx="23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almond blossoms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D82E9-681B-FD4D-5735-8D16F2FB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EA3328-0907-4F31-4321-21EDA3C0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081" y="1660987"/>
            <a:ext cx="5490109" cy="4474822"/>
          </a:xfrm>
          <a:solidFill>
            <a:srgbClr val="F2F0DD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of some exempted applications in section 6990(c):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In enclosed spaces or insect exclusionary structures/netting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To control a quarantine pest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Under a FIFRA Section 18 emergency exemption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Also, a crop group section may list crops that are exempt from the article (ex: mulberries in Berries and Small Fruit)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EF45D5-5543-64DB-7E98-928865DA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793" b="6793"/>
          <a:stretch/>
        </p:blipFill>
        <p:spPr bwMode="auto">
          <a:xfrm>
            <a:off x="6633809" y="1808252"/>
            <a:ext cx="5454438" cy="3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 descr="Link to photo of field with netting. Link to licensing requirements of the photo.">
            <a:extLst>
              <a:ext uri="{FF2B5EF4-FFF2-40B4-BE49-F238E27FC236}">
                <a16:creationId xmlns:a16="http://schemas.microsoft.com/office/drawing/2014/main" id="{B21EC2FF-0D46-904C-6FE4-FCB62D98A3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33809" y="4953001"/>
            <a:ext cx="5454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geograph.org.uk/photo/142328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3ABEC-FAA0-EAF8-C745-80E9C1CB5B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33809" y="5112480"/>
            <a:ext cx="46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Netting used to keep out insects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65526-A030-9E61-BCD1-FEC3FD4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21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1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000000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000000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24118</TotalTime>
  <Words>1197</Words>
  <Application>Microsoft Office PowerPoint</Application>
  <PresentationFormat>Widescreen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Wingdings 3</vt:lpstr>
      <vt:lpstr>Wisp</vt:lpstr>
      <vt:lpstr>California’s New Neonicotinoid Regulations</vt:lpstr>
      <vt:lpstr>Overview</vt:lpstr>
      <vt:lpstr>Neonicotinoids</vt:lpstr>
      <vt:lpstr>Brief History</vt:lpstr>
      <vt:lpstr>Brief History (Continued)</vt:lpstr>
      <vt:lpstr>Neonicotinoid Pesticide Exposure Protection Regulation Summary</vt:lpstr>
      <vt:lpstr>Three Definitions in Section 6990(a)</vt:lpstr>
      <vt:lpstr>Scope</vt:lpstr>
      <vt:lpstr>Exemptions</vt:lpstr>
      <vt:lpstr>Crop Group Restrictions</vt:lpstr>
      <vt:lpstr>Crops Which Are Normally Harvested Before Bloom</vt:lpstr>
      <vt:lpstr>Restrictions on Crops Which Are Normally Harvested Before Bloom</vt:lpstr>
      <vt:lpstr>Crops Which Are Normally Harvested After Bloom</vt:lpstr>
      <vt:lpstr>Restrictions on Crops Which Are Normally Harvested After Bloom</vt:lpstr>
      <vt:lpstr>Other Crops</vt:lpstr>
      <vt:lpstr>Restrictions on Other Crops</vt:lpstr>
      <vt:lpstr>Timeline &amp; Next Steps in California</vt:lpstr>
      <vt:lpstr>A Last Note</vt:lpstr>
      <vt:lpstr>Questions?</vt:lpstr>
    </vt:vector>
  </TitlesOfParts>
  <Company>CDPR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EPA’s New Paraquat Safety Measures</dc:title>
  <dc:creator>Desjarlais, Nathan@CDPR</dc:creator>
  <cp:lastModifiedBy>Vuong, Ryan@CDPR</cp:lastModifiedBy>
  <cp:revision>265</cp:revision>
  <cp:lastPrinted>2023-06-12T15:56:35Z</cp:lastPrinted>
  <dcterms:created xsi:type="dcterms:W3CDTF">2021-10-01T21:46:29Z</dcterms:created>
  <dcterms:modified xsi:type="dcterms:W3CDTF">2023-09-14T16:31:19Z</dcterms:modified>
</cp:coreProperties>
</file>